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7"/>
  </p:notesMasterIdLst>
  <p:sldIdLst>
    <p:sldId id="256" r:id="rId2"/>
    <p:sldId id="257" r:id="rId3"/>
    <p:sldId id="259" r:id="rId4"/>
    <p:sldId id="258" r:id="rId5"/>
    <p:sldId id="262" r:id="rId6"/>
    <p:sldId id="261" r:id="rId7"/>
    <p:sldId id="260" r:id="rId8"/>
    <p:sldId id="263" r:id="rId9"/>
    <p:sldId id="264" r:id="rId10"/>
    <p:sldId id="265" r:id="rId11"/>
    <p:sldId id="266" r:id="rId12"/>
    <p:sldId id="268" r:id="rId13"/>
    <p:sldId id="269" r:id="rId14"/>
    <p:sldId id="267" r:id="rId15"/>
    <p:sldId id="270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0142" autoAdjust="0"/>
  </p:normalViewPr>
  <p:slideViewPr>
    <p:cSldViewPr snapToGrid="0" snapToObjects="1">
      <p:cViewPr varScale="1">
        <p:scale>
          <a:sx n="100" d="100"/>
          <a:sy n="100" d="100"/>
        </p:scale>
        <p:origin x="-89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FF0B72-9D0B-9545-90D9-5491E5AFF634}" type="datetimeFigureOut">
              <a:rPr lang="en-US" smtClean="0"/>
              <a:t>22/03/20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EE9330-836C-CD4F-9A4D-B6355562E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371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E9330-836C-CD4F-9A4D-B6355562EC3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41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E9330-836C-CD4F-9A4D-B6355562EC3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739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E9330-836C-CD4F-9A4D-B6355562EC3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766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E9330-836C-CD4F-9A4D-B6355562EC3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421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E9330-836C-CD4F-9A4D-B6355562EC3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8631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E9330-836C-CD4F-9A4D-B6355562EC3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9407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E9330-836C-CD4F-9A4D-B6355562EC3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969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1906F506-C500-5041-9604-4199C05D75D6}" type="datetimeFigureOut">
              <a:rPr lang="en-US" smtClean="0"/>
              <a:t>22/03/20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A50440DA-7837-C243-AF52-B7250A8C72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6F506-C500-5041-9604-4199C05D75D6}" type="datetimeFigureOut">
              <a:rPr lang="en-US" smtClean="0"/>
              <a:t>22/03/20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440DA-7837-C243-AF52-B7250A8C72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6F506-C500-5041-9604-4199C05D75D6}" type="datetimeFigureOut">
              <a:rPr lang="en-US" smtClean="0"/>
              <a:t>22/03/20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440DA-7837-C243-AF52-B7250A8C72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6F506-C500-5041-9604-4199C05D75D6}" type="datetimeFigureOut">
              <a:rPr lang="en-US" smtClean="0"/>
              <a:t>22/03/20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440DA-7837-C243-AF52-B7250A8C72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es-ES_tradnl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6F506-C500-5041-9604-4199C05D75D6}" type="datetimeFigureOut">
              <a:rPr lang="en-US" smtClean="0"/>
              <a:t>22/03/20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440DA-7837-C243-AF52-B7250A8C72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6F506-C500-5041-9604-4199C05D75D6}" type="datetimeFigureOut">
              <a:rPr lang="en-US" smtClean="0"/>
              <a:t>22/03/20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440DA-7837-C243-AF52-B7250A8C728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6F506-C500-5041-9604-4199C05D75D6}" type="datetimeFigureOut">
              <a:rPr lang="en-US" smtClean="0"/>
              <a:t>22/03/20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440DA-7837-C243-AF52-B7250A8C728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6F506-C500-5041-9604-4199C05D75D6}" type="datetimeFigureOut">
              <a:rPr lang="en-US" smtClean="0"/>
              <a:t>22/03/20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440DA-7837-C243-AF52-B7250A8C72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6F506-C500-5041-9604-4199C05D75D6}" type="datetimeFigureOut">
              <a:rPr lang="en-US" smtClean="0"/>
              <a:t>22/03/20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440DA-7837-C243-AF52-B7250A8C72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1906F506-C500-5041-9604-4199C05D75D6}" type="datetimeFigureOut">
              <a:rPr lang="en-US" smtClean="0"/>
              <a:t>22/03/20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A50440DA-7837-C243-AF52-B7250A8C72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_tradnl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1906F506-C500-5041-9604-4199C05D75D6}" type="datetimeFigureOut">
              <a:rPr lang="en-US" smtClean="0"/>
              <a:t>22/03/20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A50440DA-7837-C243-AF52-B7250A8C72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3.jpeg"/><Relationship Id="rId1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1906F506-C500-5041-9604-4199C05D75D6}" type="datetimeFigureOut">
              <a:rPr lang="en-US" smtClean="0"/>
              <a:t>22/03/20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A50440DA-7837-C243-AF52-B7250A8C728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xmlns:p14="http://schemas.microsoft.com/office/powerpoint/2010/main"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g"/><Relationship Id="rId3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Relationship Id="rId3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5" Type="http://schemas.openxmlformats.org/officeDocument/2006/relationships/image" Target="../media/image10.jpg"/><Relationship Id="rId6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Relationship Id="rId3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g"/><Relationship Id="rId3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Relationship Id="rId3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43640"/>
          </a:xfrm>
        </p:spPr>
        <p:txBody>
          <a:bodyPr>
            <a:normAutofit/>
          </a:bodyPr>
          <a:lstStyle/>
          <a:p>
            <a:r>
              <a:rPr lang="en-US" dirty="0" smtClean="0"/>
              <a:t>SORTIDA A BARCELONA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838341"/>
            <a:ext cx="5712179" cy="1027362"/>
          </a:xfrm>
        </p:spPr>
        <p:txBody>
          <a:bodyPr>
            <a:normAutofit/>
          </a:bodyPr>
          <a:lstStyle/>
          <a:p>
            <a:r>
              <a:rPr lang="en-US" dirty="0" smtClean="0"/>
              <a:t>5è</a:t>
            </a:r>
          </a:p>
          <a:p>
            <a:r>
              <a:rPr lang="en-US" dirty="0" smtClean="0"/>
              <a:t>CURS 19-20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7815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973118"/>
          </a:xfrm>
        </p:spPr>
        <p:txBody>
          <a:bodyPr>
            <a:normAutofit/>
          </a:bodyPr>
          <a:lstStyle/>
          <a:p>
            <a:r>
              <a:rPr lang="en-US" sz="2000" b="1" dirty="0" err="1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Ens</a:t>
            </a:r>
            <a:r>
              <a:rPr lang="en-US" sz="20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ha </a:t>
            </a:r>
            <a:r>
              <a:rPr lang="en-US" sz="2000" b="1" dirty="0" err="1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costat</a:t>
            </a:r>
            <a:r>
              <a:rPr lang="en-US" sz="20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000" b="1" dirty="0" err="1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una</a:t>
            </a:r>
            <a:r>
              <a:rPr lang="en-US" sz="20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mica </a:t>
            </a:r>
            <a:r>
              <a:rPr lang="en-US" sz="2000" b="1" dirty="0" err="1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aquest</a:t>
            </a:r>
            <a:r>
              <a:rPr lang="en-US" sz="20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000" b="1" dirty="0" err="1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exercici</a:t>
            </a:r>
            <a:r>
              <a:rPr lang="en-US" sz="20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del </a:t>
            </a:r>
            <a:r>
              <a:rPr lang="en-US" sz="2000" b="1" dirty="0" err="1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retrat</a:t>
            </a:r>
            <a:endParaRPr lang="en-US" sz="2000" b="1" dirty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Content Placeholder 4" descr="IMG_20200226_150909.jp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6" r="16696"/>
          <a:stretch>
            <a:fillRect/>
          </a:stretch>
        </p:blipFill>
        <p:spPr>
          <a:xfrm>
            <a:off x="1298448" y="1917700"/>
            <a:ext cx="3200400" cy="3806443"/>
          </a:xfrm>
          <a:prstGeom prst="snip2DiagRect">
            <a:avLst>
              <a:gd name="adj1" fmla="val 0"/>
              <a:gd name="adj2" fmla="val 912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Content Placeholder 5" descr="IMG_20200226_150912.jpg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1" r="16711"/>
          <a:stretch>
            <a:fillRect/>
          </a:stretch>
        </p:blipFill>
        <p:spPr>
          <a:xfrm>
            <a:off x="4663440" y="1917700"/>
            <a:ext cx="3200400" cy="38064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3266305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9700" y="1231900"/>
            <a:ext cx="6565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/>
              <a:t>Però</a:t>
            </a:r>
            <a:r>
              <a:rPr lang="en-US" sz="2800" dirty="0" smtClean="0"/>
              <a:t> el </a:t>
            </a:r>
            <a:r>
              <a:rPr lang="en-US" sz="2800" dirty="0" err="1" smtClean="0"/>
              <a:t>resultat</a:t>
            </a:r>
            <a:r>
              <a:rPr lang="en-US" sz="2800" dirty="0" smtClean="0"/>
              <a:t> final </a:t>
            </a:r>
            <a:r>
              <a:rPr lang="en-US" sz="2800" dirty="0" err="1" smtClean="0"/>
              <a:t>és</a:t>
            </a:r>
            <a:r>
              <a:rPr lang="en-US" sz="2800" dirty="0" smtClean="0"/>
              <a:t> molt </a:t>
            </a:r>
            <a:r>
              <a:rPr lang="en-US" sz="2800" dirty="0" err="1" smtClean="0"/>
              <a:t>bo</a:t>
            </a:r>
            <a:r>
              <a:rPr lang="en-US" sz="2800" dirty="0" smtClean="0"/>
              <a:t>.</a:t>
            </a:r>
          </a:p>
        </p:txBody>
      </p:sp>
      <p:pic>
        <p:nvPicPr>
          <p:cNvPr id="4" name="Picture 3" descr="IMG_20200226_151217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26689" b="18333"/>
          <a:stretch/>
        </p:blipFill>
        <p:spPr>
          <a:xfrm>
            <a:off x="469900" y="2209800"/>
            <a:ext cx="8229600" cy="3276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6108830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00226_15123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30742" b="37036"/>
          <a:stretch/>
        </p:blipFill>
        <p:spPr>
          <a:xfrm>
            <a:off x="-660399" y="1358900"/>
            <a:ext cx="10463242" cy="389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95240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00226_15123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9" t="16667" b="35555"/>
          <a:stretch/>
        </p:blipFill>
        <p:spPr>
          <a:xfrm>
            <a:off x="152400" y="1612900"/>
            <a:ext cx="8902700" cy="32766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0972379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6892" y="2895600"/>
            <a:ext cx="2395915" cy="1346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2915" y="2984500"/>
            <a:ext cx="2971017" cy="1257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4600" y="914400"/>
            <a:ext cx="4470400" cy="1816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4850" y="4464050"/>
            <a:ext cx="49403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28257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64000" y="3022600"/>
            <a:ext cx="1574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66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FÍ</a:t>
            </a:r>
            <a:endParaRPr lang="en-US" sz="6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66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7931"/>
          <a:stretch/>
        </p:blipFill>
        <p:spPr>
          <a:xfrm>
            <a:off x="5562599" y="3762296"/>
            <a:ext cx="2635477" cy="19400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100" y="762000"/>
            <a:ext cx="3594100" cy="226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69361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VISITEM LA BARCINO ROMANA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11226" b="11226"/>
          <a:stretch>
            <a:fillRect/>
          </a:stretch>
        </p:blipFill>
        <p:spPr>
          <a:xfrm>
            <a:off x="1538525" y="2124820"/>
            <a:ext cx="5848099" cy="3401238"/>
          </a:xfrm>
        </p:spPr>
      </p:pic>
    </p:spTree>
    <p:extLst>
      <p:ext uri="{BB962C8B-B14F-4D97-AF65-F5344CB8AC3E}">
        <p14:creationId xmlns:p14="http://schemas.microsoft.com/office/powerpoint/2010/main" val="274650652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20200226_122035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90" b="28190"/>
          <a:stretch>
            <a:fillRect/>
          </a:stretch>
        </p:blipFill>
        <p:spPr>
          <a:xfrm>
            <a:off x="1762684" y="2597020"/>
            <a:ext cx="3328974" cy="1936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IMG_20200226_12204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758" y="2449330"/>
            <a:ext cx="2248942" cy="29985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98013" y="1198589"/>
            <a:ext cx="46665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latin typeface="+mj-lt"/>
              </a:rPr>
              <a:t>Entrem</a:t>
            </a:r>
            <a:r>
              <a:rPr lang="en-US" sz="2000" dirty="0" smtClean="0">
                <a:latin typeface="+mj-lt"/>
              </a:rPr>
              <a:t> per un </a:t>
            </a:r>
            <a:r>
              <a:rPr lang="en-US" sz="2000" dirty="0" err="1" smtClean="0">
                <a:latin typeface="+mj-lt"/>
              </a:rPr>
              <a:t>carreró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ens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fiquem</a:t>
            </a:r>
            <a:r>
              <a:rPr lang="en-US" sz="2000" dirty="0" smtClean="0">
                <a:latin typeface="+mj-lt"/>
              </a:rPr>
              <a:t> dins la </a:t>
            </a:r>
            <a:r>
              <a:rPr lang="en-US" sz="2000" dirty="0" err="1" smtClean="0">
                <a:latin typeface="+mj-lt"/>
              </a:rPr>
              <a:t>seu</a:t>
            </a:r>
            <a:r>
              <a:rPr lang="en-US" sz="2000" dirty="0" smtClean="0">
                <a:latin typeface="+mj-lt"/>
              </a:rPr>
              <a:t> del Centre </a:t>
            </a:r>
            <a:r>
              <a:rPr lang="en-US" sz="2000" dirty="0" err="1" smtClean="0">
                <a:latin typeface="+mj-lt"/>
              </a:rPr>
              <a:t>excursionista</a:t>
            </a:r>
            <a:r>
              <a:rPr lang="en-US" sz="2000" dirty="0" smtClean="0">
                <a:latin typeface="+mj-lt"/>
              </a:rPr>
              <a:t> de </a:t>
            </a:r>
            <a:r>
              <a:rPr lang="en-US" sz="2000" dirty="0" err="1" smtClean="0">
                <a:latin typeface="+mj-lt"/>
              </a:rPr>
              <a:t>Catalunya</a:t>
            </a:r>
            <a:r>
              <a:rPr lang="en-US" sz="2000" dirty="0" smtClean="0">
                <a:latin typeface="+mj-lt"/>
              </a:rPr>
              <a:t>.</a:t>
            </a:r>
            <a:endParaRPr lang="en-US" sz="20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74800" y="5283200"/>
            <a:ext cx="383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I </a:t>
            </a:r>
            <a:r>
              <a:rPr lang="en-US" sz="2400" dirty="0" err="1" smtClean="0"/>
              <a:t>allà</a:t>
            </a:r>
            <a:r>
              <a:rPr lang="en-US" sz="2400" dirty="0" smtClean="0"/>
              <a:t> </a:t>
            </a:r>
            <a:r>
              <a:rPr lang="en-US" sz="2400" dirty="0" err="1" smtClean="0"/>
              <a:t>ens</a:t>
            </a:r>
            <a:r>
              <a:rPr lang="en-US" sz="2400" dirty="0" smtClean="0"/>
              <a:t> </a:t>
            </a:r>
            <a:r>
              <a:rPr lang="en-US" sz="2400" dirty="0" err="1" smtClean="0"/>
              <a:t>trobem</a:t>
            </a:r>
            <a:r>
              <a:rPr lang="en-US" sz="2400" dirty="0" smtClean="0"/>
              <a:t>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36409149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 TEMPLE D’AUGUST</a:t>
            </a:r>
            <a:endParaRPr lang="en-US" dirty="0"/>
          </a:p>
        </p:txBody>
      </p:sp>
      <p:pic>
        <p:nvPicPr>
          <p:cNvPr id="4" name="Content Placeholder 3" descr="IMG_20200226_121717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90" b="28190"/>
          <a:stretch>
            <a:fillRect/>
          </a:stretch>
        </p:blipFill>
        <p:spPr>
          <a:xfrm>
            <a:off x="1587500" y="3825290"/>
            <a:ext cx="3278288" cy="1906643"/>
          </a:xfrm>
        </p:spPr>
      </p:pic>
      <p:pic>
        <p:nvPicPr>
          <p:cNvPr id="5" name="Picture 4" descr="IMG_20200226_12181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200" y="3175000"/>
            <a:ext cx="1917700" cy="2556933"/>
          </a:xfrm>
          <a:prstGeom prst="rect">
            <a:avLst/>
          </a:prstGeom>
        </p:spPr>
      </p:pic>
      <p:pic>
        <p:nvPicPr>
          <p:cNvPr id="6" name="Picture 5" descr="IMG_20200226_12182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200" y="1778767"/>
            <a:ext cx="1428140" cy="1904187"/>
          </a:xfrm>
          <a:prstGeom prst="rect">
            <a:avLst/>
          </a:prstGeom>
        </p:spPr>
      </p:pic>
      <p:pic>
        <p:nvPicPr>
          <p:cNvPr id="7" name="Picture 6" descr="IMG_20200226_121703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141" y="1778767"/>
            <a:ext cx="1534893" cy="20465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59346" y="1903994"/>
            <a:ext cx="28588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Calibri"/>
                <a:cs typeface="Calibri"/>
              </a:rPr>
              <a:t>La casa del </a:t>
            </a:r>
            <a:r>
              <a:rPr lang="en-US" sz="1000" dirty="0" err="1">
                <a:latin typeface="Calibri"/>
                <a:cs typeface="Calibri"/>
              </a:rPr>
              <a:t>número</a:t>
            </a:r>
            <a:r>
              <a:rPr lang="en-US" sz="1000" dirty="0">
                <a:latin typeface="Calibri"/>
                <a:cs typeface="Calibri"/>
              </a:rPr>
              <a:t> 10 del </a:t>
            </a:r>
            <a:r>
              <a:rPr lang="en-US" sz="1000" dirty="0" err="1">
                <a:latin typeface="Calibri"/>
                <a:cs typeface="Calibri"/>
              </a:rPr>
              <a:t>carrer</a:t>
            </a:r>
            <a:r>
              <a:rPr lang="en-US" sz="1000" dirty="0">
                <a:latin typeface="Calibri"/>
                <a:cs typeface="Calibri"/>
              </a:rPr>
              <a:t> del </a:t>
            </a:r>
            <a:r>
              <a:rPr lang="en-US" sz="1000" dirty="0" err="1">
                <a:latin typeface="Calibri"/>
                <a:cs typeface="Calibri"/>
              </a:rPr>
              <a:t>Paradís</a:t>
            </a:r>
            <a:r>
              <a:rPr lang="en-US" sz="1000" dirty="0">
                <a:latin typeface="Calibri"/>
                <a:cs typeface="Calibri"/>
              </a:rPr>
              <a:t>, </a:t>
            </a:r>
            <a:r>
              <a:rPr lang="en-US" sz="1000" dirty="0" err="1">
                <a:latin typeface="Calibri"/>
                <a:cs typeface="Calibri"/>
              </a:rPr>
              <a:t>seu</a:t>
            </a:r>
            <a:r>
              <a:rPr lang="en-US" sz="1000" dirty="0">
                <a:latin typeface="Calibri"/>
                <a:cs typeface="Calibri"/>
              </a:rPr>
              <a:t> del Centre </a:t>
            </a:r>
            <a:r>
              <a:rPr lang="en-US" sz="1000" dirty="0" err="1">
                <a:latin typeface="Calibri"/>
                <a:cs typeface="Calibri"/>
              </a:rPr>
              <a:t>Excursionista</a:t>
            </a:r>
            <a:r>
              <a:rPr lang="en-US" sz="1000" dirty="0">
                <a:latin typeface="Calibri"/>
                <a:cs typeface="Calibri"/>
              </a:rPr>
              <a:t> de </a:t>
            </a:r>
            <a:r>
              <a:rPr lang="en-US" sz="1000" dirty="0" err="1">
                <a:latin typeface="Calibri"/>
                <a:cs typeface="Calibri"/>
              </a:rPr>
              <a:t>Catalunya</a:t>
            </a:r>
            <a:r>
              <a:rPr lang="en-US" sz="1000" dirty="0">
                <a:latin typeface="Calibri"/>
                <a:cs typeface="Calibri"/>
              </a:rPr>
              <a:t>, </a:t>
            </a:r>
            <a:r>
              <a:rPr lang="en-US" sz="1000" dirty="0" err="1">
                <a:latin typeface="Calibri"/>
                <a:cs typeface="Calibri"/>
              </a:rPr>
              <a:t>és</a:t>
            </a:r>
            <a:r>
              <a:rPr lang="en-US" sz="1000" dirty="0">
                <a:latin typeface="Calibri"/>
                <a:cs typeface="Calibri"/>
              </a:rPr>
              <a:t> un </a:t>
            </a:r>
            <a:r>
              <a:rPr lang="en-US" sz="1000" dirty="0" err="1">
                <a:latin typeface="Calibri"/>
                <a:cs typeface="Calibri"/>
              </a:rPr>
              <a:t>edifici</a:t>
            </a:r>
            <a:r>
              <a:rPr lang="en-US" sz="1000" dirty="0">
                <a:latin typeface="Calibri"/>
                <a:cs typeface="Calibri"/>
              </a:rPr>
              <a:t> </a:t>
            </a:r>
            <a:r>
              <a:rPr lang="en-US" sz="1000" dirty="0" err="1">
                <a:latin typeface="Calibri"/>
                <a:cs typeface="Calibri"/>
              </a:rPr>
              <a:t>d'època</a:t>
            </a:r>
            <a:r>
              <a:rPr lang="en-US" sz="1000" dirty="0">
                <a:latin typeface="Calibri"/>
                <a:cs typeface="Calibri"/>
              </a:rPr>
              <a:t> </a:t>
            </a:r>
            <a:r>
              <a:rPr lang="en-US" sz="1000" dirty="0" err="1">
                <a:latin typeface="Calibri"/>
                <a:cs typeface="Calibri"/>
              </a:rPr>
              <a:t>gòtica</a:t>
            </a:r>
            <a:r>
              <a:rPr lang="en-US" sz="1000" dirty="0">
                <a:latin typeface="Calibri"/>
                <a:cs typeface="Calibri"/>
              </a:rPr>
              <a:t>. Al </a:t>
            </a:r>
            <a:r>
              <a:rPr lang="en-US" sz="1000" dirty="0" err="1">
                <a:latin typeface="Calibri"/>
                <a:cs typeface="Calibri"/>
              </a:rPr>
              <a:t>seu</a:t>
            </a:r>
            <a:r>
              <a:rPr lang="en-US" sz="1000" dirty="0">
                <a:latin typeface="Calibri"/>
                <a:cs typeface="Calibri"/>
              </a:rPr>
              <a:t> interior </a:t>
            </a:r>
            <a:r>
              <a:rPr lang="en-US" sz="1000" dirty="0" err="1">
                <a:latin typeface="Calibri"/>
                <a:cs typeface="Calibri"/>
              </a:rPr>
              <a:t>es</a:t>
            </a:r>
            <a:r>
              <a:rPr lang="en-US" sz="1000" dirty="0">
                <a:latin typeface="Calibri"/>
                <a:cs typeface="Calibri"/>
              </a:rPr>
              <a:t> </a:t>
            </a:r>
            <a:r>
              <a:rPr lang="en-US" sz="1000" dirty="0" err="1">
                <a:latin typeface="Calibri"/>
                <a:cs typeface="Calibri"/>
              </a:rPr>
              <a:t>conserven</a:t>
            </a:r>
            <a:r>
              <a:rPr lang="en-US" sz="1000" dirty="0">
                <a:latin typeface="Calibri"/>
                <a:cs typeface="Calibri"/>
              </a:rPr>
              <a:t> </a:t>
            </a:r>
            <a:r>
              <a:rPr lang="en-US" sz="1000" dirty="0" err="1">
                <a:latin typeface="Calibri"/>
                <a:cs typeface="Calibri"/>
              </a:rPr>
              <a:t>quatre</a:t>
            </a:r>
            <a:r>
              <a:rPr lang="en-US" sz="1000" dirty="0">
                <a:latin typeface="Calibri"/>
                <a:cs typeface="Calibri"/>
              </a:rPr>
              <a:t> </a:t>
            </a:r>
            <a:r>
              <a:rPr lang="en-US" sz="1000" dirty="0" err="1">
                <a:latin typeface="Calibri"/>
                <a:cs typeface="Calibri"/>
              </a:rPr>
              <a:t>columnes</a:t>
            </a:r>
            <a:r>
              <a:rPr lang="en-US" sz="1000" dirty="0">
                <a:latin typeface="Calibri"/>
                <a:cs typeface="Calibri"/>
              </a:rPr>
              <a:t> </a:t>
            </a:r>
            <a:r>
              <a:rPr lang="en-US" sz="1000" dirty="0" err="1">
                <a:latin typeface="Calibri"/>
                <a:cs typeface="Calibri"/>
              </a:rPr>
              <a:t>corínties</a:t>
            </a:r>
            <a:r>
              <a:rPr lang="en-US" sz="1000" dirty="0">
                <a:latin typeface="Calibri"/>
                <a:cs typeface="Calibri"/>
              </a:rPr>
              <a:t> de </a:t>
            </a:r>
            <a:r>
              <a:rPr lang="en-US" sz="1000" dirty="0" err="1">
                <a:latin typeface="Calibri"/>
                <a:cs typeface="Calibri"/>
              </a:rPr>
              <a:t>l'únic</a:t>
            </a:r>
            <a:r>
              <a:rPr lang="en-US" sz="1000" dirty="0">
                <a:latin typeface="Calibri"/>
                <a:cs typeface="Calibri"/>
              </a:rPr>
              <a:t> temple </a:t>
            </a:r>
            <a:r>
              <a:rPr lang="en-US" sz="1000" dirty="0" err="1">
                <a:latin typeface="Calibri"/>
                <a:cs typeface="Calibri"/>
              </a:rPr>
              <a:t>conegut</a:t>
            </a:r>
            <a:r>
              <a:rPr lang="en-US" sz="1000" dirty="0">
                <a:latin typeface="Calibri"/>
                <a:cs typeface="Calibri"/>
              </a:rPr>
              <a:t> de la </a:t>
            </a:r>
            <a:r>
              <a:rPr lang="en-US" sz="1000" dirty="0" err="1">
                <a:latin typeface="Calibri"/>
                <a:cs typeface="Calibri"/>
              </a:rPr>
              <a:t>Barcino</a:t>
            </a:r>
            <a:r>
              <a:rPr lang="en-US" sz="1000" dirty="0">
                <a:latin typeface="Calibri"/>
                <a:cs typeface="Calibri"/>
              </a:rPr>
              <a:t> </a:t>
            </a:r>
            <a:r>
              <a:rPr lang="en-US" sz="1000" dirty="0" err="1">
                <a:latin typeface="Calibri"/>
                <a:cs typeface="Calibri"/>
              </a:rPr>
              <a:t>romana</a:t>
            </a:r>
            <a:r>
              <a:rPr lang="en-US" sz="1000" dirty="0">
                <a:latin typeface="Calibri"/>
                <a:cs typeface="Calibri"/>
              </a:rPr>
              <a:t>. </a:t>
            </a:r>
            <a:r>
              <a:rPr lang="en-US" sz="1000" dirty="0" err="1">
                <a:latin typeface="Calibri"/>
                <a:cs typeface="Calibri"/>
              </a:rPr>
              <a:t>Aquest</a:t>
            </a:r>
            <a:r>
              <a:rPr lang="en-US" sz="1000" dirty="0">
                <a:latin typeface="Calibri"/>
                <a:cs typeface="Calibri"/>
              </a:rPr>
              <a:t> temple, </a:t>
            </a:r>
            <a:r>
              <a:rPr lang="en-US" sz="1000" dirty="0" err="1">
                <a:latin typeface="Calibri"/>
                <a:cs typeface="Calibri"/>
              </a:rPr>
              <a:t>suposadament</a:t>
            </a:r>
            <a:r>
              <a:rPr lang="en-US" sz="1000" dirty="0">
                <a:latin typeface="Calibri"/>
                <a:cs typeface="Calibri"/>
              </a:rPr>
              <a:t> </a:t>
            </a:r>
            <a:r>
              <a:rPr lang="en-US" sz="1000" dirty="0" err="1">
                <a:latin typeface="Calibri"/>
                <a:cs typeface="Calibri"/>
              </a:rPr>
              <a:t>dedicat</a:t>
            </a:r>
            <a:r>
              <a:rPr lang="en-US" sz="1000" dirty="0">
                <a:latin typeface="Calibri"/>
                <a:cs typeface="Calibri"/>
              </a:rPr>
              <a:t> a August, </a:t>
            </a:r>
            <a:r>
              <a:rPr lang="en-US" sz="1000" dirty="0" err="1">
                <a:latin typeface="Calibri"/>
                <a:cs typeface="Calibri"/>
              </a:rPr>
              <a:t>s'erigia</a:t>
            </a:r>
            <a:r>
              <a:rPr lang="en-US" sz="1000" dirty="0">
                <a:latin typeface="Calibri"/>
                <a:cs typeface="Calibri"/>
              </a:rPr>
              <a:t> al punt </a:t>
            </a:r>
            <a:r>
              <a:rPr lang="en-US" sz="1000" dirty="0" err="1">
                <a:latin typeface="Calibri"/>
                <a:cs typeface="Calibri"/>
              </a:rPr>
              <a:t>més</a:t>
            </a:r>
            <a:r>
              <a:rPr lang="en-US" sz="1000" dirty="0">
                <a:latin typeface="Calibri"/>
                <a:cs typeface="Calibri"/>
              </a:rPr>
              <a:t> alt de la </a:t>
            </a:r>
            <a:r>
              <a:rPr lang="en-US" sz="1000" dirty="0" err="1">
                <a:latin typeface="Calibri"/>
                <a:cs typeface="Calibri"/>
              </a:rPr>
              <a:t>ciutat</a:t>
            </a:r>
            <a:r>
              <a:rPr lang="en-US" sz="1000" dirty="0">
                <a:latin typeface="Calibri"/>
                <a:cs typeface="Calibri"/>
              </a:rPr>
              <a:t> </a:t>
            </a:r>
            <a:r>
              <a:rPr lang="en-US" sz="1000" dirty="0" err="1">
                <a:latin typeface="Calibri"/>
                <a:cs typeface="Calibri"/>
              </a:rPr>
              <a:t>romana</a:t>
            </a:r>
            <a:r>
              <a:rPr lang="en-US" sz="1000" dirty="0">
                <a:latin typeface="Calibri"/>
                <a:cs typeface="Calibri"/>
              </a:rPr>
              <a:t>, en el </a:t>
            </a:r>
            <a:r>
              <a:rPr lang="en-US" sz="1000" dirty="0" err="1">
                <a:latin typeface="Calibri"/>
                <a:cs typeface="Calibri"/>
              </a:rPr>
              <a:t>que</a:t>
            </a:r>
            <a:r>
              <a:rPr lang="en-US" sz="1000" dirty="0">
                <a:latin typeface="Calibri"/>
                <a:cs typeface="Calibri"/>
              </a:rPr>
              <a:t> </a:t>
            </a:r>
            <a:r>
              <a:rPr lang="en-US" sz="1000" dirty="0" err="1">
                <a:latin typeface="Calibri"/>
                <a:cs typeface="Calibri"/>
              </a:rPr>
              <a:t>els</a:t>
            </a:r>
            <a:r>
              <a:rPr lang="en-US" sz="1000" dirty="0">
                <a:latin typeface="Calibri"/>
                <a:cs typeface="Calibri"/>
              </a:rPr>
              <a:t> documents </a:t>
            </a:r>
            <a:r>
              <a:rPr lang="en-US" sz="1000" dirty="0" err="1">
                <a:latin typeface="Calibri"/>
                <a:cs typeface="Calibri"/>
              </a:rPr>
              <a:t>medievals</a:t>
            </a:r>
            <a:r>
              <a:rPr lang="en-US" sz="1000" dirty="0">
                <a:latin typeface="Calibri"/>
                <a:cs typeface="Calibri"/>
              </a:rPr>
              <a:t> </a:t>
            </a:r>
            <a:r>
              <a:rPr lang="en-US" sz="1000" dirty="0" err="1">
                <a:latin typeface="Calibri"/>
                <a:cs typeface="Calibri"/>
              </a:rPr>
              <a:t>anomenen</a:t>
            </a:r>
            <a:r>
              <a:rPr lang="en-US" sz="1000" dirty="0">
                <a:latin typeface="Calibri"/>
                <a:cs typeface="Calibri"/>
              </a:rPr>
              <a:t> "Mons </a:t>
            </a:r>
            <a:r>
              <a:rPr lang="en-US" sz="1000" dirty="0" smtClean="0">
                <a:latin typeface="Calibri"/>
                <a:cs typeface="Calibri"/>
              </a:rPr>
              <a:t>Taber </a:t>
            </a:r>
            <a:r>
              <a:rPr lang="en-US" sz="1000" dirty="0" err="1">
                <a:latin typeface="Calibri"/>
                <a:cs typeface="Calibri"/>
              </a:rPr>
              <a:t>i</a:t>
            </a:r>
            <a:r>
              <a:rPr lang="en-US" sz="1000" dirty="0">
                <a:latin typeface="Calibri"/>
                <a:cs typeface="Calibri"/>
              </a:rPr>
              <a:t> en un </a:t>
            </a:r>
            <a:r>
              <a:rPr lang="en-US" sz="1000" dirty="0" err="1">
                <a:latin typeface="Calibri"/>
                <a:cs typeface="Calibri"/>
              </a:rPr>
              <a:t>dels</a:t>
            </a:r>
            <a:r>
              <a:rPr lang="en-US" sz="1000" dirty="0">
                <a:latin typeface="Calibri"/>
                <a:cs typeface="Calibri"/>
              </a:rPr>
              <a:t> </a:t>
            </a:r>
            <a:r>
              <a:rPr lang="en-US" sz="1000" dirty="0" err="1">
                <a:latin typeface="Calibri"/>
                <a:cs typeface="Calibri"/>
              </a:rPr>
              <a:t>costats</a:t>
            </a:r>
            <a:r>
              <a:rPr lang="en-US" sz="1000" dirty="0">
                <a:latin typeface="Calibri"/>
                <a:cs typeface="Calibri"/>
              </a:rPr>
              <a:t> del </a:t>
            </a:r>
            <a:r>
              <a:rPr lang="en-US" sz="1000" dirty="0" err="1">
                <a:latin typeface="Calibri"/>
                <a:cs typeface="Calibri"/>
              </a:rPr>
              <a:t>fòrum</a:t>
            </a:r>
            <a:r>
              <a:rPr lang="en-US" sz="1000" dirty="0">
                <a:latin typeface="Calibri"/>
                <a:cs typeface="Calibri"/>
              </a:rPr>
              <a:t>, </a:t>
            </a:r>
            <a:r>
              <a:rPr lang="en-US" sz="1000" dirty="0" err="1">
                <a:latin typeface="Calibri"/>
                <a:cs typeface="Calibri"/>
              </a:rPr>
              <a:t>que</a:t>
            </a:r>
            <a:r>
              <a:rPr lang="en-US" sz="1000" dirty="0">
                <a:latin typeface="Calibri"/>
                <a:cs typeface="Calibri"/>
              </a:rPr>
              <a:t> </a:t>
            </a:r>
            <a:r>
              <a:rPr lang="en-US" sz="1000" dirty="0" err="1">
                <a:latin typeface="Calibri"/>
                <a:cs typeface="Calibri"/>
              </a:rPr>
              <a:t>podria</a:t>
            </a:r>
            <a:r>
              <a:rPr lang="en-US" sz="1000" dirty="0">
                <a:latin typeface="Calibri"/>
                <a:cs typeface="Calibri"/>
              </a:rPr>
              <a:t> </a:t>
            </a:r>
            <a:r>
              <a:rPr lang="en-US" sz="1000" dirty="0" err="1">
                <a:latin typeface="Calibri"/>
                <a:cs typeface="Calibri"/>
              </a:rPr>
              <a:t>correspondre</a:t>
            </a:r>
            <a:r>
              <a:rPr lang="en-US" sz="1000" dirty="0">
                <a:latin typeface="Calibri"/>
                <a:cs typeface="Calibri"/>
              </a:rPr>
              <a:t> </a:t>
            </a:r>
            <a:r>
              <a:rPr lang="en-US" sz="1000" dirty="0" err="1">
                <a:latin typeface="Calibri"/>
                <a:cs typeface="Calibri"/>
              </a:rPr>
              <a:t>aproximadament</a:t>
            </a:r>
            <a:r>
              <a:rPr lang="en-US" sz="1000" dirty="0">
                <a:latin typeface="Calibri"/>
                <a:cs typeface="Calibri"/>
              </a:rPr>
              <a:t> a </a:t>
            </a:r>
            <a:r>
              <a:rPr lang="en-US" sz="1000" dirty="0" err="1">
                <a:latin typeface="Calibri"/>
                <a:cs typeface="Calibri"/>
              </a:rPr>
              <a:t>l'actual</a:t>
            </a:r>
            <a:r>
              <a:rPr lang="en-US" sz="1000" dirty="0">
                <a:latin typeface="Calibri"/>
                <a:cs typeface="Calibri"/>
              </a:rPr>
              <a:t> </a:t>
            </a:r>
            <a:r>
              <a:rPr lang="en-US" sz="1000" dirty="0" err="1">
                <a:latin typeface="Calibri"/>
                <a:cs typeface="Calibri"/>
              </a:rPr>
              <a:t>plaça</a:t>
            </a:r>
            <a:r>
              <a:rPr lang="en-US" sz="1000" dirty="0">
                <a:latin typeface="Calibri"/>
                <a:cs typeface="Calibri"/>
              </a:rPr>
              <a:t> de </a:t>
            </a:r>
            <a:r>
              <a:rPr lang="en-US" sz="1000" dirty="0" err="1">
                <a:latin typeface="Calibri"/>
                <a:cs typeface="Calibri"/>
              </a:rPr>
              <a:t>Sant</a:t>
            </a:r>
            <a:r>
              <a:rPr lang="en-US" sz="1000" dirty="0">
                <a:latin typeface="Calibri"/>
                <a:cs typeface="Calibri"/>
              </a:rPr>
              <a:t> </a:t>
            </a:r>
            <a:r>
              <a:rPr lang="en-US" sz="1000" dirty="0" err="1" smtClean="0">
                <a:latin typeface="Calibri"/>
                <a:cs typeface="Calibri"/>
              </a:rPr>
              <a:t>Jaume</a:t>
            </a:r>
            <a:endParaRPr lang="en-US" sz="1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892545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MURALLA ROMANA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2069593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latin typeface="Calibri"/>
                <a:cs typeface="Calibri"/>
              </a:rPr>
              <a:t>La </a:t>
            </a:r>
            <a:r>
              <a:rPr lang="en-US" dirty="0" err="1">
                <a:latin typeface="Calibri"/>
                <a:cs typeface="Calibri"/>
              </a:rPr>
              <a:t>muralla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romana</a:t>
            </a:r>
            <a:r>
              <a:rPr lang="en-US" dirty="0">
                <a:latin typeface="Calibri"/>
                <a:cs typeface="Calibri"/>
              </a:rPr>
              <a:t> de Barcelona </a:t>
            </a:r>
            <a:r>
              <a:rPr lang="en-US" dirty="0" err="1">
                <a:latin typeface="Calibri"/>
                <a:cs typeface="Calibri"/>
              </a:rPr>
              <a:t>fou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construïda</a:t>
            </a:r>
            <a:r>
              <a:rPr lang="en-US" dirty="0">
                <a:latin typeface="Calibri"/>
                <a:cs typeface="Calibri"/>
              </a:rPr>
              <a:t> per </a:t>
            </a:r>
            <a:r>
              <a:rPr lang="en-US" dirty="0" err="1">
                <a:latin typeface="Calibri"/>
                <a:cs typeface="Calibri"/>
              </a:rPr>
              <a:t>fortificar</a:t>
            </a:r>
            <a:r>
              <a:rPr lang="en-US" dirty="0">
                <a:latin typeface="Calibri"/>
                <a:cs typeface="Calibri"/>
              </a:rPr>
              <a:t> la </a:t>
            </a:r>
            <a:r>
              <a:rPr lang="en-US" dirty="0" err="1">
                <a:latin typeface="Calibri"/>
                <a:cs typeface="Calibri"/>
              </a:rPr>
              <a:t>colònia</a:t>
            </a:r>
            <a:r>
              <a:rPr lang="en-US" dirty="0">
                <a:latin typeface="Calibri"/>
                <a:cs typeface="Calibri"/>
              </a:rPr>
              <a:t> Julia Augusta </a:t>
            </a:r>
            <a:r>
              <a:rPr lang="en-US" dirty="0" err="1">
                <a:latin typeface="Calibri"/>
                <a:cs typeface="Calibri"/>
              </a:rPr>
              <a:t>Paterna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Faventia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Barcino</a:t>
            </a:r>
            <a:r>
              <a:rPr lang="en-US" dirty="0">
                <a:latin typeface="Calibri"/>
                <a:cs typeface="Calibri"/>
              </a:rPr>
              <a:t>, </a:t>
            </a:r>
            <a:r>
              <a:rPr lang="en-US" dirty="0" err="1">
                <a:latin typeface="Calibri"/>
                <a:cs typeface="Calibri"/>
              </a:rPr>
              <a:t>fundada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els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darrers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anys</a:t>
            </a:r>
            <a:r>
              <a:rPr lang="en-US" dirty="0">
                <a:latin typeface="Calibri"/>
                <a:cs typeface="Calibri"/>
              </a:rPr>
              <a:t> del </a:t>
            </a:r>
            <a:r>
              <a:rPr lang="en-US" dirty="0" err="1">
                <a:latin typeface="Calibri"/>
                <a:cs typeface="Calibri"/>
              </a:rPr>
              <a:t>segle</a:t>
            </a:r>
            <a:r>
              <a:rPr lang="en-US" dirty="0">
                <a:latin typeface="Calibri"/>
                <a:cs typeface="Calibri"/>
              </a:rPr>
              <a:t> I </a:t>
            </a:r>
            <a:r>
              <a:rPr lang="en-US" dirty="0" err="1" smtClean="0">
                <a:latin typeface="Calibri"/>
                <a:cs typeface="Calibri"/>
              </a:rPr>
              <a:t>aC.</a:t>
            </a:r>
            <a:endParaRPr lang="en-US" dirty="0">
              <a:latin typeface="Calibri"/>
              <a:cs typeface="Calibri"/>
            </a:endParaRPr>
          </a:p>
          <a:p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14"/>
          </p:nvPr>
        </p:nvPicPr>
        <p:blipFill>
          <a:blip r:embed="rId2"/>
          <a:srcRect l="5614" r="56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4883614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0200226_12312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00" y="1028700"/>
            <a:ext cx="4698999" cy="3746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0" y="5156200"/>
            <a:ext cx="6438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 la </a:t>
            </a:r>
            <a:r>
              <a:rPr lang="en-US" sz="1600" dirty="0" err="1"/>
              <a:t>plaça</a:t>
            </a:r>
            <a:r>
              <a:rPr lang="en-US" sz="1600" dirty="0"/>
              <a:t> Nova </a:t>
            </a:r>
            <a:r>
              <a:rPr lang="en-US" sz="1600" dirty="0" err="1"/>
              <a:t>es</a:t>
            </a:r>
            <a:r>
              <a:rPr lang="en-US" sz="1600" dirty="0"/>
              <a:t> </a:t>
            </a:r>
            <a:r>
              <a:rPr lang="en-US" sz="1600" dirty="0" err="1"/>
              <a:t>conserven</a:t>
            </a:r>
            <a:r>
              <a:rPr lang="en-US" sz="1600" dirty="0"/>
              <a:t> dues </a:t>
            </a:r>
            <a:r>
              <a:rPr lang="en-US" sz="1600" dirty="0" err="1"/>
              <a:t>torres</a:t>
            </a:r>
            <a:r>
              <a:rPr lang="en-US" sz="1600" dirty="0"/>
              <a:t> </a:t>
            </a:r>
            <a:r>
              <a:rPr lang="en-US" sz="1600" dirty="0" err="1"/>
              <a:t>cilíndriques</a:t>
            </a:r>
            <a:r>
              <a:rPr lang="en-US" sz="1600" dirty="0"/>
              <a:t>, </a:t>
            </a:r>
            <a:r>
              <a:rPr lang="en-US" sz="1600" dirty="0" err="1"/>
              <a:t>que</a:t>
            </a:r>
            <a:r>
              <a:rPr lang="en-US" sz="1600" dirty="0"/>
              <a:t> </a:t>
            </a:r>
            <a:r>
              <a:rPr lang="en-US" sz="1600" dirty="0" err="1"/>
              <a:t>varen</a:t>
            </a:r>
            <a:r>
              <a:rPr lang="en-US" sz="1600" dirty="0"/>
              <a:t> </a:t>
            </a:r>
            <a:r>
              <a:rPr lang="en-US" sz="1600" dirty="0" err="1"/>
              <a:t>ésser</a:t>
            </a:r>
            <a:r>
              <a:rPr lang="en-US" sz="1600" dirty="0"/>
              <a:t> </a:t>
            </a:r>
            <a:r>
              <a:rPr lang="en-US" sz="1600" dirty="0" err="1"/>
              <a:t>recrescudes</a:t>
            </a:r>
            <a:r>
              <a:rPr lang="en-US" sz="1600" dirty="0"/>
              <a:t> el </a:t>
            </a:r>
            <a:r>
              <a:rPr lang="en-US" sz="1600" dirty="0" err="1"/>
              <a:t>segle</a:t>
            </a:r>
            <a:r>
              <a:rPr lang="en-US" sz="1600" dirty="0"/>
              <a:t> XII, </a:t>
            </a:r>
            <a:r>
              <a:rPr lang="en-US" sz="1600" dirty="0" err="1"/>
              <a:t>i</a:t>
            </a:r>
            <a:r>
              <a:rPr lang="en-US" sz="1600" dirty="0"/>
              <a:t> </a:t>
            </a:r>
            <a:r>
              <a:rPr lang="en-US" sz="1600" dirty="0" err="1"/>
              <a:t>que</a:t>
            </a:r>
            <a:r>
              <a:rPr lang="en-US" sz="1600" dirty="0"/>
              <a:t> </a:t>
            </a:r>
            <a:r>
              <a:rPr lang="en-US" sz="1600" dirty="0" err="1"/>
              <a:t>flanquejaven</a:t>
            </a:r>
            <a:r>
              <a:rPr lang="en-US" sz="1600" dirty="0"/>
              <a:t> la </a:t>
            </a:r>
            <a:r>
              <a:rPr lang="en-US" sz="1600" dirty="0" err="1"/>
              <a:t>Porta</a:t>
            </a:r>
            <a:r>
              <a:rPr lang="en-US" sz="1600" dirty="0"/>
              <a:t> </a:t>
            </a:r>
            <a:r>
              <a:rPr lang="en-US" sz="1600" dirty="0" err="1"/>
              <a:t>Praetoria</a:t>
            </a:r>
            <a:r>
              <a:rPr lang="en-US" sz="1600" dirty="0"/>
              <a:t> de la </a:t>
            </a:r>
            <a:r>
              <a:rPr lang="en-US" sz="1600" dirty="0" err="1"/>
              <a:t>muralla</a:t>
            </a:r>
            <a:r>
              <a:rPr lang="en-US" sz="1600" dirty="0"/>
              <a:t> </a:t>
            </a:r>
            <a:r>
              <a:rPr lang="en-US" sz="1600" dirty="0" err="1"/>
              <a:t>romana</a:t>
            </a:r>
            <a:r>
              <a:rPr lang="en-US" sz="1600" dirty="0"/>
              <a:t>, </a:t>
            </a:r>
            <a:r>
              <a:rPr lang="en-US" sz="1600" dirty="0" err="1"/>
              <a:t>coneguda</a:t>
            </a:r>
            <a:r>
              <a:rPr lang="en-US" sz="1600" dirty="0"/>
              <a:t> per portal del </a:t>
            </a:r>
            <a:r>
              <a:rPr lang="en-US" sz="1600" dirty="0" err="1"/>
              <a:t>Bisbe</a:t>
            </a:r>
            <a:r>
              <a:rPr lang="en-US" sz="1600" dirty="0"/>
              <a:t> a </a:t>
            </a:r>
            <a:r>
              <a:rPr lang="en-US" sz="1600" dirty="0" err="1"/>
              <a:t>l'edat</a:t>
            </a:r>
            <a:r>
              <a:rPr lang="en-US" sz="1600" dirty="0"/>
              <a:t> </a:t>
            </a:r>
            <a:r>
              <a:rPr lang="en-US" sz="1600" dirty="0" err="1"/>
              <a:t>mitjana</a:t>
            </a:r>
            <a:r>
              <a:rPr lang="en-US" sz="1600" dirty="0"/>
              <a:t>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b="10545"/>
          <a:stretch/>
        </p:blipFill>
        <p:spPr>
          <a:xfrm>
            <a:off x="6136269" y="2006600"/>
            <a:ext cx="1813932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32915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 MUSEU PICASSO</a:t>
            </a:r>
            <a:endParaRPr lang="en-US" dirty="0"/>
          </a:p>
        </p:txBody>
      </p:sp>
      <p:pic>
        <p:nvPicPr>
          <p:cNvPr id="4" name="Content Placeholder 3" descr="IMG_20200226_14102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26" b="11226"/>
          <a:stretch>
            <a:fillRect/>
          </a:stretch>
        </p:blipFill>
        <p:spPr>
          <a:xfrm>
            <a:off x="1095023" y="1739899"/>
            <a:ext cx="3646684" cy="21209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 descr="IMG_20200226_14104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832" y="2895600"/>
            <a:ext cx="4047067" cy="3035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1095023" y="4152900"/>
            <a:ext cx="32018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Ja</a:t>
            </a:r>
            <a:r>
              <a:rPr lang="en-US" dirty="0" smtClean="0"/>
              <a:t> </a:t>
            </a:r>
            <a:r>
              <a:rPr lang="en-US" dirty="0" err="1" smtClean="0"/>
              <a:t>som</a:t>
            </a:r>
            <a:r>
              <a:rPr lang="en-US" dirty="0" smtClean="0"/>
              <a:t> al </a:t>
            </a:r>
            <a:r>
              <a:rPr lang="en-US" dirty="0" err="1" smtClean="0"/>
              <a:t>Museu</a:t>
            </a:r>
            <a:r>
              <a:rPr lang="en-US" dirty="0" smtClean="0"/>
              <a:t> Picasso. </a:t>
            </a:r>
            <a:r>
              <a:rPr lang="en-US" dirty="0" err="1" smtClean="0"/>
              <a:t>Ens</a:t>
            </a:r>
            <a:r>
              <a:rPr lang="en-US" dirty="0" smtClean="0"/>
              <a:t> </a:t>
            </a:r>
            <a:r>
              <a:rPr lang="en-US" dirty="0" err="1" smtClean="0"/>
              <a:t>acompanyen</a:t>
            </a:r>
            <a:r>
              <a:rPr lang="en-US" dirty="0" smtClean="0"/>
              <a:t> per </a:t>
            </a:r>
            <a:r>
              <a:rPr lang="en-US" dirty="0" err="1" smtClean="0"/>
              <a:t>l’exposició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ens</a:t>
            </a:r>
            <a:r>
              <a:rPr lang="en-US" dirty="0" smtClean="0"/>
              <a:t> </a:t>
            </a:r>
            <a:r>
              <a:rPr lang="en-US" dirty="0" err="1" smtClean="0"/>
              <a:t>parem</a:t>
            </a:r>
            <a:r>
              <a:rPr lang="en-US" dirty="0" smtClean="0"/>
              <a:t> a </a:t>
            </a:r>
            <a:r>
              <a:rPr lang="en-US" dirty="0" err="1" smtClean="0"/>
              <a:t>observar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parlar</a:t>
            </a:r>
            <a:r>
              <a:rPr lang="en-US" dirty="0" smtClean="0"/>
              <a:t> de </a:t>
            </a:r>
            <a:r>
              <a:rPr lang="en-US" dirty="0" err="1" smtClean="0"/>
              <a:t>diversos</a:t>
            </a:r>
            <a:r>
              <a:rPr lang="en-US" dirty="0" smtClean="0"/>
              <a:t> </a:t>
            </a:r>
            <a:r>
              <a:rPr lang="en-US" dirty="0" err="1" smtClean="0"/>
              <a:t>retrats</a:t>
            </a:r>
            <a:r>
              <a:rPr lang="en-US" dirty="0" smtClean="0"/>
              <a:t> de </a:t>
            </a:r>
            <a:r>
              <a:rPr lang="en-US" dirty="0" err="1" smtClean="0"/>
              <a:t>diferents</a:t>
            </a:r>
            <a:r>
              <a:rPr lang="en-US" dirty="0" smtClean="0"/>
              <a:t> </a:t>
            </a:r>
            <a:r>
              <a:rPr lang="en-US" dirty="0" err="1" smtClean="0"/>
              <a:t>èpoques</a:t>
            </a:r>
            <a:r>
              <a:rPr lang="en-US" dirty="0" smtClean="0"/>
              <a:t> del </a:t>
            </a:r>
            <a:r>
              <a:rPr lang="en-US" dirty="0" err="1" smtClean="0"/>
              <a:t>pintor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415029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fem el taller del </a:t>
            </a:r>
            <a:r>
              <a:rPr lang="en-US" dirty="0" err="1" smtClean="0"/>
              <a:t>retrat</a:t>
            </a:r>
            <a:endParaRPr lang="en-US" dirty="0"/>
          </a:p>
        </p:txBody>
      </p:sp>
      <p:pic>
        <p:nvPicPr>
          <p:cNvPr id="6" name="Content Placeholder 5" descr="IMG_20200226_144006.jpg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1" r="16711"/>
          <a:stretch>
            <a:fillRect/>
          </a:stretch>
        </p:blipFill>
        <p:spPr>
          <a:xfrm>
            <a:off x="1915325" y="2121407"/>
            <a:ext cx="1789743" cy="20161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IMG_20200226_14402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848" y="2121406"/>
            <a:ext cx="3594610" cy="26959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358900" y="5054600"/>
            <a:ext cx="6701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Ens</a:t>
            </a:r>
            <a:r>
              <a:rPr lang="en-US" dirty="0" smtClean="0"/>
              <a:t> </a:t>
            </a:r>
            <a:r>
              <a:rPr lang="en-US" dirty="0" err="1" smtClean="0"/>
              <a:t>expliquen</a:t>
            </a:r>
            <a:r>
              <a:rPr lang="en-US" dirty="0" smtClean="0"/>
              <a:t> com </a:t>
            </a:r>
            <a:r>
              <a:rPr lang="en-US" dirty="0" err="1" smtClean="0"/>
              <a:t>calcar</a:t>
            </a:r>
            <a:r>
              <a:rPr lang="en-US" dirty="0" smtClean="0"/>
              <a:t> el </a:t>
            </a:r>
            <a:r>
              <a:rPr lang="en-US" dirty="0" err="1" smtClean="0"/>
              <a:t>perfil</a:t>
            </a:r>
            <a:r>
              <a:rPr lang="en-US" dirty="0" smtClean="0"/>
              <a:t> de la </a:t>
            </a:r>
            <a:r>
              <a:rPr lang="en-US" dirty="0" err="1" smtClean="0"/>
              <a:t>companya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214579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61182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200226_15084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0" y="1981200"/>
            <a:ext cx="2934878" cy="361949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 rot="879383">
            <a:off x="2156875" y="1505368"/>
            <a:ext cx="6406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Calibri"/>
              </a:rPr>
              <a:t>Després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Calibri"/>
              </a:rPr>
              <a:t> el </a:t>
            </a:r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Calibri"/>
              </a:rPr>
              <a:t>farem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Calibri"/>
              </a:rPr>
              <a:t>coincidir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Calibri"/>
              </a:rPr>
              <a:t>amb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Calibri"/>
              </a:rPr>
              <a:t> el </a:t>
            </a:r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Calibri"/>
              </a:rPr>
              <a:t>dibuix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Calibri"/>
              </a:rPr>
              <a:t>que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Calibri"/>
              </a:rPr>
              <a:t> hem </a:t>
            </a:r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Calibri"/>
              </a:rPr>
              <a:t>calcat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Calibri"/>
              </a:rPr>
              <a:t> de la nostra </a:t>
            </a:r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Calibri"/>
              </a:rPr>
              <a:t>pròpia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Calibri"/>
              </a:rPr>
              <a:t>foto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Calibri"/>
              </a:rPr>
              <a:t>.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/>
              <a:cs typeface="Calibri"/>
            </a:endParaRPr>
          </a:p>
        </p:txBody>
      </p:sp>
      <p:pic>
        <p:nvPicPr>
          <p:cNvPr id="7" name="Picture 6" descr="IMG_20200226_15085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903" y="3303455"/>
            <a:ext cx="3452458" cy="25893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032230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Pushpin">
  <a:themeElements>
    <a:clrScheme name="Pushpin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Pushpin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ushpi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Pushpin.thmx</Template>
  <TotalTime>206</TotalTime>
  <Words>275</Words>
  <Application>Microsoft Macintosh PowerPoint</Application>
  <PresentationFormat>On-screen Show (4:3)</PresentationFormat>
  <Paragraphs>26</Paragraphs>
  <Slides>15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Pushpin</vt:lpstr>
      <vt:lpstr>SORTIDA A BARCELONA</vt:lpstr>
      <vt:lpstr>VISITEM LA BARCINO ROMANA</vt:lpstr>
      <vt:lpstr>PowerPoint Presentation</vt:lpstr>
      <vt:lpstr>EL TEMPLE D’AUGUST</vt:lpstr>
      <vt:lpstr>LA MURALLA ROMANA</vt:lpstr>
      <vt:lpstr>PowerPoint Presentation</vt:lpstr>
      <vt:lpstr>EL MUSEU PICASSO</vt:lpstr>
      <vt:lpstr>I fem el taller del retrat</vt:lpstr>
      <vt:lpstr>PowerPoint Presentation</vt:lpstr>
      <vt:lpstr>Ens ha costat una mica aquest exercici del retrat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SORTIDA A BARCELONA</dc:title>
  <dc:creator>Joana Borrajo</dc:creator>
  <cp:lastModifiedBy>Joana Borrajo</cp:lastModifiedBy>
  <cp:revision>27</cp:revision>
  <dcterms:created xsi:type="dcterms:W3CDTF">2020-03-20T18:33:57Z</dcterms:created>
  <dcterms:modified xsi:type="dcterms:W3CDTF">2020-03-22T19:53:57Z</dcterms:modified>
</cp:coreProperties>
</file>