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5143500" type="screen16x9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20" y="-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5/7/2020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5/7/2020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‹Nº›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8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8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85765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5/7/2020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‹Nº›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5/7/2020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4767264"/>
            <a:ext cx="609600" cy="273844"/>
          </a:xfrm>
        </p:spPr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‹Nº›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4664870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5/7/2020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4767264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4767264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xtec.cat/~rvillanu/locomotor/locomotor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xtec.cat/~rvillanu/locomotor/glossari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714348" y="500048"/>
            <a:ext cx="7681680" cy="1159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a-ES" sz="4800" b="0" strike="noStrike" spc="-1" dirty="0">
                <a:solidFill>
                  <a:srgbClr val="000000"/>
                </a:solidFill>
                <a:latin typeface="Impact"/>
                <a:ea typeface="Impact"/>
              </a:rPr>
              <a:t>L’APARELL LOCOMOTOR</a:t>
            </a:r>
            <a:endParaRPr lang="ca-ES" sz="4800" b="0" strike="noStrike" spc="-1" dirty="0">
              <a:latin typeface="Arial"/>
            </a:endParaRPr>
          </a:p>
        </p:txBody>
      </p:sp>
      <p:pic>
        <p:nvPicPr>
          <p:cNvPr id="18436" name="Picture 4" descr="LESIONS DE L'APARE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273904"/>
            <a:ext cx="3857652" cy="38695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44320" y="478080"/>
            <a:ext cx="7376400" cy="21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>
            <a:noAutofit/>
          </a:bodyPr>
          <a:lstStyle/>
          <a:p>
            <a:pPr>
              <a:lnSpc>
                <a:spcPct val="100000"/>
              </a:lnSpc>
              <a:spcBef>
                <a:spcPts val="1199"/>
              </a:spcBef>
            </a:pPr>
            <a:endParaRPr lang="ca-ES" sz="1800" b="0" strike="noStrike" spc="-1" dirty="0"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199"/>
              </a:spcBef>
            </a:pPr>
            <a:r>
              <a:rPr lang="ca-ES" sz="1800" b="0" strike="noStrike" spc="-1" dirty="0">
                <a:latin typeface="Arial"/>
                <a:ea typeface="Arial"/>
              </a:rPr>
              <a:t>L'</a:t>
            </a:r>
            <a:r>
              <a:rPr lang="ca-ES" sz="1800" b="1" strike="noStrike" spc="-1" dirty="0">
                <a:latin typeface="Arial"/>
                <a:ea typeface="Arial"/>
              </a:rPr>
              <a:t>aparell locomotor</a:t>
            </a:r>
            <a:r>
              <a:rPr lang="ca-ES" sz="1800" b="0" strike="noStrike" spc="-1" dirty="0">
                <a:latin typeface="Arial"/>
                <a:ea typeface="Arial"/>
              </a:rPr>
              <a:t> és l'aparell encarregat del moviment del cos. Gràcies a l'aparell locomotor, podem moure el cos i desplaçar-nos. Està format per </a:t>
            </a:r>
            <a:r>
              <a:rPr lang="ca-ES" spc="-1" dirty="0" smtClean="0">
                <a:latin typeface="Arial"/>
                <a:ea typeface="Arial"/>
              </a:rPr>
              <a:t>tres</a:t>
            </a:r>
            <a:r>
              <a:rPr lang="ca-ES" sz="1800" b="0" strike="noStrike" spc="-1" dirty="0" smtClean="0">
                <a:latin typeface="Arial"/>
                <a:ea typeface="Arial"/>
              </a:rPr>
              <a:t> </a:t>
            </a:r>
            <a:r>
              <a:rPr lang="ca-ES" sz="1800" b="0" strike="noStrike" spc="-1" dirty="0">
                <a:latin typeface="Arial"/>
                <a:ea typeface="Arial"/>
              </a:rPr>
              <a:t>grans tipus d'elements: </a:t>
            </a:r>
            <a:endParaRPr lang="ca-ES" sz="1800" b="0" strike="noStrike" spc="-1" dirty="0" smtClean="0">
              <a:latin typeface="Arial"/>
              <a:ea typeface="Arial"/>
            </a:endParaRPr>
          </a:p>
          <a:p>
            <a:pPr algn="just">
              <a:lnSpc>
                <a:spcPct val="115000"/>
              </a:lnSpc>
              <a:spcBef>
                <a:spcPts val="1199"/>
              </a:spcBef>
            </a:pPr>
            <a:r>
              <a:rPr lang="ca-ES" sz="2800" b="1" u="sng" spc="-1" dirty="0">
                <a:latin typeface="Arial"/>
                <a:ea typeface="Arial"/>
              </a:rPr>
              <a:t>E</a:t>
            </a:r>
            <a:r>
              <a:rPr lang="ca-ES" sz="2800" b="1" u="sng" strike="noStrike" spc="-1" dirty="0" smtClean="0">
                <a:latin typeface="Arial"/>
                <a:ea typeface="Arial"/>
              </a:rPr>
              <a:t>ls ossos</a:t>
            </a:r>
            <a:r>
              <a:rPr lang="ca-ES" sz="2800" b="1" u="sng" spc="-1" dirty="0" smtClean="0">
                <a:latin typeface="Arial"/>
                <a:ea typeface="Arial"/>
              </a:rPr>
              <a:t>, </a:t>
            </a:r>
            <a:r>
              <a:rPr lang="ca-ES" sz="2800" b="1" u="sng" strike="noStrike" spc="-1" dirty="0" smtClean="0">
                <a:latin typeface="Arial"/>
                <a:ea typeface="Arial"/>
              </a:rPr>
              <a:t>els </a:t>
            </a:r>
            <a:r>
              <a:rPr lang="ca-ES" sz="2800" b="1" u="sng" strike="noStrike" spc="-1" dirty="0" smtClean="0">
                <a:uFillTx/>
                <a:latin typeface="Arial"/>
                <a:ea typeface="Arial"/>
              </a:rPr>
              <a:t>músculs i les articulacions.</a:t>
            </a:r>
            <a:endParaRPr lang="ca-ES" sz="2800" b="1" u="sng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lang="ca-ES" sz="1800" b="0" strike="noStrike" spc="-1" dirty="0">
              <a:latin typeface="Arial"/>
            </a:endParaRPr>
          </a:p>
        </p:txBody>
      </p:sp>
      <p:pic>
        <p:nvPicPr>
          <p:cNvPr id="17410" name="Picture 2" descr="http://www.xtec.cat/~fmarquin/fotos/nivell3/locomotor/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714626"/>
            <a:ext cx="1914525" cy="1914525"/>
          </a:xfrm>
          <a:prstGeom prst="rect">
            <a:avLst/>
          </a:prstGeom>
          <a:noFill/>
        </p:spPr>
      </p:pic>
      <p:pic>
        <p:nvPicPr>
          <p:cNvPr id="17412" name="Picture 4" descr="http://www.xtec.cat/~fmarquin/fotos/nivell3/locomotor/0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643188"/>
            <a:ext cx="1914525" cy="1914525"/>
          </a:xfrm>
          <a:prstGeom prst="rect">
            <a:avLst/>
          </a:prstGeom>
          <a:noFill/>
        </p:spPr>
      </p:pic>
      <p:pic>
        <p:nvPicPr>
          <p:cNvPr id="17414" name="Picture 6" descr="http://www.xtec.cat/~fmarquin/fotos/nivell3/locomotor/00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714626"/>
            <a:ext cx="1914525" cy="19145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2"/>
          <p:cNvSpPr/>
          <p:nvPr/>
        </p:nvSpPr>
        <p:spPr>
          <a:xfrm>
            <a:off x="432000" y="490321"/>
            <a:ext cx="5471640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a-ES" sz="3200" b="1" i="1" spc="-1" dirty="0" smtClean="0">
                <a:latin typeface="Century Gothic"/>
                <a:ea typeface="Century Gothic"/>
              </a:rPr>
              <a:t>E</a:t>
            </a:r>
            <a:r>
              <a:rPr lang="ca-ES" sz="3200" b="1" i="1" strike="noStrike" spc="-1" dirty="0" smtClean="0">
                <a:latin typeface="Century Gothic"/>
                <a:ea typeface="Century Gothic"/>
              </a:rPr>
              <a:t>ls ossos </a:t>
            </a:r>
            <a:endParaRPr lang="ca-ES" sz="3200" b="0" strike="noStrike" spc="-1" dirty="0">
              <a:latin typeface="Arial"/>
            </a:endParaRPr>
          </a:p>
        </p:txBody>
      </p:sp>
      <p:sp>
        <p:nvSpPr>
          <p:cNvPr id="84" name="CustomShape 3"/>
          <p:cNvSpPr/>
          <p:nvPr/>
        </p:nvSpPr>
        <p:spPr>
          <a:xfrm>
            <a:off x="142844" y="1142990"/>
            <a:ext cx="4429156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ca-E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a-E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a-ES" b="0" strike="noStrike" spc="-1" dirty="0">
                <a:latin typeface="Arial;Helvetica"/>
                <a:ea typeface="Arial;Helvetica"/>
              </a:rPr>
              <a:t>Els </a:t>
            </a:r>
            <a:r>
              <a:rPr lang="ca-ES" b="1" strike="noStrike" spc="-1" dirty="0">
                <a:latin typeface="Arial;Helvetica"/>
                <a:ea typeface="Arial;Helvetica"/>
              </a:rPr>
              <a:t>ossos</a:t>
            </a:r>
            <a:r>
              <a:rPr lang="ca-ES" b="0" strike="noStrike" spc="-1" dirty="0">
                <a:latin typeface="Arial;Helvetica"/>
                <a:ea typeface="Arial;Helvetica"/>
              </a:rPr>
              <a:t> són unes peces dures i poc flexibles. Tenen tres funcions:</a:t>
            </a:r>
            <a:endParaRPr lang="ca-ES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a-ES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a-ES" b="0" strike="noStrike" spc="-1" dirty="0">
                <a:latin typeface="Arial"/>
                <a:ea typeface="Arial;Helvetica"/>
              </a:rPr>
              <a:t>- Donar forma al cos</a:t>
            </a:r>
            <a:endParaRPr lang="ca-ES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a-ES" b="0" strike="noStrike" spc="-1" dirty="0">
                <a:latin typeface="Arial"/>
                <a:ea typeface="Arial;Helvetica"/>
              </a:rPr>
              <a:t>- Protegir òrgans delicats com l'encèfal i el cor.</a:t>
            </a:r>
            <a:endParaRPr lang="ca-ES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a-ES" b="0" strike="noStrike" spc="-1" dirty="0">
                <a:latin typeface="Arial"/>
                <a:ea typeface="Arial;Helvetica"/>
              </a:rPr>
              <a:t>- Fer possible el moviment</a:t>
            </a:r>
            <a:endParaRPr lang="ca-ES" b="0" strike="noStrike" spc="-1" dirty="0">
              <a:latin typeface="Arial"/>
            </a:endParaRPr>
          </a:p>
        </p:txBody>
      </p:sp>
      <p:pic>
        <p:nvPicPr>
          <p:cNvPr id="16386" name="Picture 2" descr="http://www.xtec.cat/~fmarquin/fotos/nivell3/locomotor/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714362"/>
            <a:ext cx="4500593" cy="383609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42844" y="785800"/>
            <a:ext cx="5000660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a-ES" sz="3600" b="0" strike="noStrike" spc="-1" dirty="0">
                <a:solidFill>
                  <a:srgbClr val="000000"/>
                </a:solidFill>
                <a:latin typeface="Arial;Helvetica"/>
                <a:ea typeface="Arial;Helvetica"/>
              </a:rPr>
              <a:t>·</a:t>
            </a:r>
            <a:r>
              <a:rPr lang="ca-ES" sz="3200" b="0" strike="noStrike" spc="-1" dirty="0">
                <a:solidFill>
                  <a:srgbClr val="000000"/>
                </a:solidFill>
                <a:latin typeface="Arial;Helvetica"/>
                <a:ea typeface="Arial;Helvetica"/>
              </a:rPr>
              <a:t> Els músculs</a:t>
            </a:r>
            <a:r>
              <a:rPr lang="ca-ES" sz="3600" b="0" strike="noStrike" spc="-1" dirty="0">
                <a:solidFill>
                  <a:srgbClr val="000000"/>
                </a:solidFill>
                <a:latin typeface="Arial"/>
                <a:ea typeface="Arial;Helvetica"/>
              </a:rPr>
              <a:t> </a:t>
            </a:r>
            <a:endParaRPr lang="ca-ES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a-ES" sz="2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a-ES" b="0" strike="noStrike" spc="-1" dirty="0">
                <a:solidFill>
                  <a:srgbClr val="000000"/>
                </a:solidFill>
                <a:latin typeface="Arial;Helvetica"/>
                <a:ea typeface="Arial;Helvetica"/>
              </a:rPr>
              <a:t>Els </a:t>
            </a:r>
            <a:r>
              <a:rPr lang="ca-ES" b="1" strike="noStrike" spc="-1" dirty="0">
                <a:solidFill>
                  <a:srgbClr val="000000"/>
                </a:solidFill>
                <a:latin typeface="Arial;Helvetica"/>
                <a:ea typeface="Arial;Helvetica"/>
              </a:rPr>
              <a:t>músculs</a:t>
            </a:r>
            <a:r>
              <a:rPr lang="ca-ES" b="0" strike="noStrike" spc="-1" dirty="0">
                <a:solidFill>
                  <a:srgbClr val="000000"/>
                </a:solidFill>
                <a:latin typeface="Arial;Helvetica"/>
                <a:ea typeface="Arial;Helvetica"/>
              </a:rPr>
              <a:t> són la carn del cos. En general, són allargassats i acabats en unes fibres anomenades </a:t>
            </a:r>
            <a:r>
              <a:rPr lang="ca-ES" sz="3200" b="0" u="sng" strike="noStrike" spc="-1" dirty="0">
                <a:solidFill>
                  <a:srgbClr val="01AFD1"/>
                </a:solidFill>
                <a:uFillTx/>
                <a:latin typeface="Arial"/>
                <a:ea typeface="Arial;Helvetica"/>
                <a:hlinkClick r:id="rId2"/>
              </a:rPr>
              <a:t>tendons</a:t>
            </a:r>
            <a:r>
              <a:rPr lang="ca-ES" b="0" strike="noStrike" spc="-1" dirty="0">
                <a:solidFill>
                  <a:srgbClr val="000000"/>
                </a:solidFill>
                <a:latin typeface="Arial;Helvetica"/>
                <a:ea typeface="Arial;Helvetica"/>
              </a:rPr>
              <a:t>, per on s'uneixen als ossos.</a:t>
            </a:r>
            <a:r>
              <a:rPr sz="2400"/>
              <a:t/>
            </a:r>
            <a:br>
              <a:rPr sz="2400"/>
            </a:br>
            <a:r>
              <a:rPr lang="ca-ES" b="0" strike="noStrike" spc="-1" dirty="0">
                <a:solidFill>
                  <a:srgbClr val="000000"/>
                </a:solidFill>
                <a:latin typeface="Arial;Helvetica"/>
                <a:ea typeface="Arial;Helvetica"/>
              </a:rPr>
              <a:t>Hi ha músculs que no participen en el moviment del cos. N'és un exemple el cor.</a:t>
            </a:r>
            <a:endParaRPr lang="ca-ES" b="0" strike="noStrike" spc="-1" dirty="0">
              <a:latin typeface="Arial"/>
            </a:endParaRPr>
          </a:p>
        </p:txBody>
      </p:sp>
      <p:pic>
        <p:nvPicPr>
          <p:cNvPr id="15362" name="Picture 2" descr="http://www.xtec.cat/~fmarquin/fotos/nivell3/locomotor/0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642924"/>
            <a:ext cx="3498751" cy="4308140"/>
          </a:xfrm>
          <a:prstGeom prst="rect">
            <a:avLst/>
          </a:prstGeom>
          <a:noFill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3643320"/>
            <a:ext cx="2700337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504000" y="372960"/>
            <a:ext cx="3959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a-ES" sz="2800" b="1" i="1" strike="noStrike" spc="-1">
                <a:solidFill>
                  <a:srgbClr val="000000"/>
                </a:solidFill>
                <a:latin typeface="Century Gothic"/>
                <a:ea typeface="Century Gothic"/>
              </a:rPr>
              <a:t>Les articulacions</a:t>
            </a:r>
            <a:r>
              <a:t/>
            </a:r>
            <a:br/>
            <a:endParaRPr lang="ca-ES" sz="2800" b="0" strike="noStrike" spc="-1"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576000" y="1356840"/>
            <a:ext cx="7271640" cy="11373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a-ES" sz="1400" b="0" strike="noStrike" spc="-1" dirty="0">
                <a:latin typeface="Arial;Helvetica"/>
                <a:ea typeface="Arial;Helvetica"/>
              </a:rPr>
              <a:t>Les </a:t>
            </a:r>
            <a:r>
              <a:rPr lang="ca-ES" sz="2600" b="0" u="sng" strike="noStrike" spc="-1" dirty="0">
                <a:solidFill>
                  <a:srgbClr val="01AFD1"/>
                </a:solidFill>
                <a:uFillTx/>
                <a:latin typeface="Arial"/>
                <a:ea typeface="Arial;Helvetica"/>
                <a:hlinkClick r:id="rId2"/>
              </a:rPr>
              <a:t>articulacions</a:t>
            </a:r>
            <a:r>
              <a:rPr lang="ca-ES" sz="1400" b="0" strike="noStrike" spc="-1" dirty="0">
                <a:solidFill>
                  <a:srgbClr val="01AFD1"/>
                </a:solidFill>
                <a:latin typeface="Arial;Helvetica"/>
                <a:ea typeface="Arial;Helvetica"/>
              </a:rPr>
              <a:t> són els punts on s'uneixen els </a:t>
            </a:r>
            <a:r>
              <a:rPr lang="ca-ES" sz="1400" b="0" strike="noStrike" spc="-1" dirty="0" smtClean="0">
                <a:solidFill>
                  <a:srgbClr val="01AFD1"/>
                </a:solidFill>
                <a:latin typeface="Arial;Helvetica"/>
                <a:ea typeface="Arial;Helvetica"/>
              </a:rPr>
              <a:t>ossos. </a:t>
            </a:r>
          </a:p>
          <a:p>
            <a:pPr>
              <a:lnSpc>
                <a:spcPct val="100000"/>
              </a:lnSpc>
            </a:pPr>
            <a:endParaRPr lang="ca-ES" sz="1400" spc="-1" dirty="0">
              <a:solidFill>
                <a:srgbClr val="01AFD1"/>
              </a:solidFill>
              <a:latin typeface="Arial;Helvetica"/>
            </a:endParaRPr>
          </a:p>
          <a:p>
            <a:pPr>
              <a:lnSpc>
                <a:spcPct val="100000"/>
              </a:lnSpc>
            </a:pPr>
            <a:r>
              <a:rPr lang="ca-ES" sz="1400" b="0" strike="noStrike" spc="-1" dirty="0" smtClean="0">
                <a:solidFill>
                  <a:srgbClr val="01AFD1"/>
                </a:solidFill>
                <a:latin typeface="Arial;Helvetica"/>
              </a:rPr>
              <a:t>Les articulacions mes importants son el coll, espatlla,colze, canell ,  maluc</a:t>
            </a:r>
            <a:r>
              <a:rPr lang="ca-ES" sz="1400" spc="-1" dirty="0" smtClean="0">
                <a:solidFill>
                  <a:srgbClr val="01AFD1"/>
                </a:solidFill>
                <a:latin typeface="Arial;Helvetica"/>
              </a:rPr>
              <a:t>, genoll i turmell.</a:t>
            </a:r>
            <a:r>
              <a:rPr lang="ca-ES" sz="1400" b="0" strike="noStrike" spc="-1" dirty="0" smtClean="0">
                <a:solidFill>
                  <a:srgbClr val="01AFD1"/>
                </a:solidFill>
                <a:latin typeface="Arial;Helvetica"/>
              </a:rPr>
              <a:t>  </a:t>
            </a:r>
            <a:endParaRPr lang="ca-ES" sz="1400" b="0" strike="noStrike" spc="-1" dirty="0">
              <a:latin typeface="Arial"/>
            </a:endParaRPr>
          </a:p>
        </p:txBody>
      </p:sp>
      <p:pic>
        <p:nvPicPr>
          <p:cNvPr id="14338" name="Picture 2" descr="http://www.xtec.cat/~fmarquin/fotos/nivell3/locomotor/0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500312"/>
            <a:ext cx="2819400" cy="22907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14 -0.00889  -0.029 -0.01601  -0.044 -0.01601  C -0.114 -0.01601  -0.169 0.08539  -0.169 0.20813  C -0.169 0.32909  -0.114 0.42871  -0.044 0.42871  C -0.029 0.42871  -0.014 0.42337  0 0.41448  C -0.047 0.38246  -0.08 0.30241  -0.08 0.20813  C -0.08 0.11207  -0.047 0.03202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571486"/>
            <a:ext cx="8305800" cy="472048"/>
          </a:xfrm>
        </p:spPr>
        <p:txBody>
          <a:bodyPr>
            <a:noAutofit/>
          </a:bodyPr>
          <a:lstStyle/>
          <a:p>
            <a:r>
              <a:rPr lang="es-ES" sz="3200" dirty="0" err="1" smtClean="0"/>
              <a:t>Com</a:t>
            </a:r>
            <a:r>
              <a:rPr lang="es-ES" sz="3200" dirty="0" smtClean="0"/>
              <a:t> </a:t>
            </a:r>
            <a:r>
              <a:rPr lang="es-ES" sz="3200" dirty="0" err="1" smtClean="0"/>
              <a:t>tenir</a:t>
            </a:r>
            <a:r>
              <a:rPr lang="es-ES" sz="3200" dirty="0" smtClean="0"/>
              <a:t> cura de </a:t>
            </a:r>
            <a:r>
              <a:rPr lang="es-ES" sz="3200" dirty="0" err="1" smtClean="0"/>
              <a:t>l´aparell</a:t>
            </a:r>
            <a:r>
              <a:rPr lang="es-ES" sz="3200" dirty="0" smtClean="0"/>
              <a:t> locomotor?</a:t>
            </a:r>
            <a:endParaRPr lang="es-ES" sz="3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500034" y="1357304"/>
            <a:ext cx="65722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a-ES" sz="1200" dirty="0" smtClean="0"/>
              <a:t>Adoptar  postures  adequades .</a:t>
            </a:r>
          </a:p>
          <a:p>
            <a:pPr>
              <a:buFont typeface="Wingdings" pitchFamily="2" charset="2"/>
              <a:buChar char="ü"/>
            </a:pPr>
            <a:r>
              <a:rPr lang="ca-ES" sz="1200" dirty="0" smtClean="0"/>
              <a:t> Fer  exercici  físic  regularment. </a:t>
            </a:r>
          </a:p>
          <a:p>
            <a:pPr>
              <a:buFont typeface="Wingdings" pitchFamily="2" charset="2"/>
              <a:buChar char="ü"/>
            </a:pPr>
            <a:r>
              <a:rPr lang="ca-ES" sz="1200" dirty="0" smtClean="0"/>
              <a:t> Tenir una dieta  adequada .</a:t>
            </a:r>
          </a:p>
          <a:p>
            <a:pPr>
              <a:buFont typeface="Wingdings" pitchFamily="2" charset="2"/>
              <a:buChar char="ü"/>
            </a:pPr>
            <a:r>
              <a:rPr lang="ca-ES" sz="1200" dirty="0">
                <a:solidFill>
                  <a:prstClr val="black"/>
                </a:solidFill>
              </a:rPr>
              <a:t>P</a:t>
            </a:r>
            <a:r>
              <a:rPr lang="ca-ES" sz="1200" dirty="0" smtClean="0">
                <a:solidFill>
                  <a:prstClr val="black"/>
                </a:solidFill>
              </a:rPr>
              <a:t>ortar  calçat  adequat.</a:t>
            </a:r>
          </a:p>
          <a:p>
            <a:pPr>
              <a:buFont typeface="Wingdings" pitchFamily="2" charset="2"/>
              <a:buChar char="ü"/>
            </a:pPr>
            <a:r>
              <a:rPr lang="ca-ES" sz="1200" dirty="0">
                <a:solidFill>
                  <a:prstClr val="black"/>
                </a:solidFill>
              </a:rPr>
              <a:t>N</a:t>
            </a:r>
            <a:r>
              <a:rPr lang="ca-ES" sz="1200" dirty="0" smtClean="0">
                <a:solidFill>
                  <a:prstClr val="black"/>
                </a:solidFill>
              </a:rPr>
              <a:t>o portar molt  pes diàriament.    </a:t>
            </a:r>
            <a:endParaRPr lang="ca-ES" sz="1200" dirty="0" smtClean="0"/>
          </a:p>
          <a:p>
            <a:endParaRPr lang="es-ES" dirty="0"/>
          </a:p>
        </p:txBody>
      </p:sp>
      <p:pic>
        <p:nvPicPr>
          <p:cNvPr id="1026" name="Picture 2" descr="http://www.xtec.cat/~fmarquin/fotos/nivell3/locomotor/0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214692"/>
            <a:ext cx="4143404" cy="1357322"/>
          </a:xfrm>
          <a:prstGeom prst="rect">
            <a:avLst/>
          </a:prstGeom>
          <a:noFill/>
        </p:spPr>
      </p:pic>
      <p:pic>
        <p:nvPicPr>
          <p:cNvPr id="1028" name="Picture 4" descr="http://www.xtec.cat/~fmarquin/fotos/nivell3/locomotor/0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500180"/>
            <a:ext cx="3929090" cy="1136401"/>
          </a:xfrm>
          <a:prstGeom prst="rect">
            <a:avLst/>
          </a:prstGeom>
          <a:noFill/>
        </p:spPr>
      </p:pic>
      <p:pic>
        <p:nvPicPr>
          <p:cNvPr id="1030" name="Picture 6" descr="http://www.xtec.cat/~fmarquin/fotos/nivell3/locomotor/03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2913062"/>
            <a:ext cx="2051050" cy="2230438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1928808"/>
            <a:ext cx="8305800" cy="857250"/>
          </a:xfrm>
        </p:spPr>
        <p:txBody>
          <a:bodyPr>
            <a:noAutofit/>
          </a:bodyPr>
          <a:lstStyle/>
          <a:p>
            <a:r>
              <a:rPr lang="ca-ES" sz="9600" dirty="0" smtClean="0"/>
              <a:t>Moltes gracies</a:t>
            </a:r>
            <a:endParaRPr lang="ca-ES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86</Words>
  <Application>Microsoft Office PowerPoint</Application>
  <PresentationFormat>Presentación en pantalla (16:9)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Com tenir cura de l´aparell locomotor?</vt:lpstr>
      <vt:lpstr>Moltes gracies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</cp:lastModifiedBy>
  <cp:revision>13</cp:revision>
  <dcterms:modified xsi:type="dcterms:W3CDTF">2020-05-07T13:29:52Z</dcterms:modified>
  <dc:language>ca-ES</dc:language>
</cp:coreProperties>
</file>